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53" r:id="rId3"/>
    <p:sldId id="354" r:id="rId4"/>
    <p:sldId id="493" r:id="rId5"/>
    <p:sldId id="391" r:id="rId6"/>
    <p:sldId id="494" r:id="rId7"/>
    <p:sldId id="495" r:id="rId8"/>
    <p:sldId id="496" r:id="rId9"/>
    <p:sldId id="468" r:id="rId10"/>
    <p:sldId id="467" r:id="rId11"/>
    <p:sldId id="498" r:id="rId12"/>
    <p:sldId id="497" r:id="rId13"/>
    <p:sldId id="501" r:id="rId14"/>
    <p:sldId id="499" r:id="rId15"/>
    <p:sldId id="482" r:id="rId16"/>
    <p:sldId id="500" r:id="rId17"/>
    <p:sldId id="502" r:id="rId18"/>
    <p:sldId id="503" r:id="rId19"/>
    <p:sldId id="504" r:id="rId20"/>
    <p:sldId id="506" r:id="rId21"/>
    <p:sldId id="507" r:id="rId22"/>
    <p:sldId id="508" r:id="rId23"/>
    <p:sldId id="509" r:id="rId24"/>
    <p:sldId id="510" r:id="rId25"/>
    <p:sldId id="511" r:id="rId26"/>
    <p:sldId id="512" r:id="rId27"/>
    <p:sldId id="513" r:id="rId28"/>
    <p:sldId id="514" r:id="rId29"/>
    <p:sldId id="515" r:id="rId30"/>
    <p:sldId id="505" r:id="rId31"/>
    <p:sldId id="516" r:id="rId32"/>
    <p:sldId id="518" r:id="rId33"/>
    <p:sldId id="517" r:id="rId34"/>
    <p:sldId id="519" r:id="rId35"/>
    <p:sldId id="520" r:id="rId36"/>
    <p:sldId id="521" r:id="rId37"/>
    <p:sldId id="522" r:id="rId38"/>
    <p:sldId id="523" r:id="rId39"/>
    <p:sldId id="524" r:id="rId40"/>
    <p:sldId id="52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D2D2"/>
    <a:srgbClr val="888888"/>
    <a:srgbClr val="FFFDFF"/>
    <a:srgbClr val="FF951D"/>
    <a:srgbClr val="514870"/>
    <a:srgbClr val="D2D0D2"/>
    <a:srgbClr val="D5D3D5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Version </a:t>
            </a:r>
            <a:r>
              <a:rPr lang="en-US" dirty="0" smtClean="0"/>
              <a:t>Control 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0636" t="27297" r="33282" b="22577"/>
          <a:stretch/>
        </p:blipFill>
        <p:spPr>
          <a:xfrm>
            <a:off x="882914" y="1271856"/>
            <a:ext cx="10256364" cy="515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3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Git</a:t>
            </a:r>
            <a:r>
              <a:rPr lang="en-US" dirty="0"/>
              <a:t> and GitHub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2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vs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074" name="Picture 2" descr="Git and Github - Andersen Lab Dry Gu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06" y="1297069"/>
            <a:ext cx="10195150" cy="5097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04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and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476" t="31377" r="32752" b="28013"/>
          <a:stretch/>
        </p:blipFill>
        <p:spPr>
          <a:xfrm>
            <a:off x="518474" y="1687304"/>
            <a:ext cx="11114202" cy="41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0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Case Study: Dominion </a:t>
            </a:r>
            <a:r>
              <a:rPr lang="en-US" dirty="0" smtClean="0"/>
              <a:t>Enterprises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1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7527" y="1293758"/>
            <a:ext cx="11650767" cy="5199117"/>
          </a:xfrm>
        </p:spPr>
        <p:txBody>
          <a:bodyPr>
            <a:normAutofit/>
          </a:bodyPr>
          <a:lstStyle/>
          <a:p>
            <a:r>
              <a:rPr lang="en-US" sz="2000" dirty="0" smtClean="0"/>
              <a:t>Problem Statement: Each team has its own goals, projects, and budgets and also have unique needs and workflows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 algn="ctr">
              <a:buNone/>
            </a:pPr>
            <a:r>
              <a:rPr lang="en-US" sz="2000" dirty="0" smtClean="0"/>
              <a:t>They wanted to make private code “publicly” to make their work more transparent across the company   </a:t>
            </a:r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Dominion </a:t>
            </a:r>
            <a:r>
              <a:rPr lang="en-US" dirty="0" smtClean="0"/>
              <a:t>Enterprises – Case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15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152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15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152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920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57" y="1733014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7920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157" y="2553146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89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26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689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26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694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31" y="1747917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694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ملف:Person icon BLACK-01.svg - ويكيبيديا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931" y="2568049"/>
            <a:ext cx="770475" cy="82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Multidocument 8"/>
          <p:cNvSpPr/>
          <p:nvPr/>
        </p:nvSpPr>
        <p:spPr>
          <a:xfrm>
            <a:off x="4803376" y="4186115"/>
            <a:ext cx="2285532" cy="1225484"/>
          </a:xfrm>
          <a:prstGeom prst="flowChartMultidocument">
            <a:avLst/>
          </a:prstGeom>
          <a:noFill/>
          <a:ln w="2857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Private Code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7088908" y="3370992"/>
            <a:ext cx="2060550" cy="14272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103378" y="3370992"/>
            <a:ext cx="985530" cy="8373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2"/>
            <a:endCxn id="9" idx="0"/>
          </p:cNvCxnSpPr>
          <p:nvPr/>
        </p:nvCxnSpPr>
        <p:spPr>
          <a:xfrm>
            <a:off x="4578395" y="3373278"/>
            <a:ext cx="1524983" cy="812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9" idx="1"/>
          </p:cNvCxnSpPr>
          <p:nvPr/>
        </p:nvCxnSpPr>
        <p:spPr>
          <a:xfrm>
            <a:off x="2347274" y="3388181"/>
            <a:ext cx="2456102" cy="1410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656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47527" y="1293758"/>
            <a:ext cx="4156743" cy="5199117"/>
          </a:xfrm>
        </p:spPr>
        <p:txBody>
          <a:bodyPr>
            <a:normAutofit/>
          </a:bodyPr>
          <a:lstStyle/>
          <a:p>
            <a:r>
              <a:rPr lang="en-US" sz="2300" dirty="0" smtClean="0"/>
              <a:t>Reason for using GitHub: </a:t>
            </a:r>
          </a:p>
          <a:p>
            <a:pPr lvl="1"/>
            <a:r>
              <a:rPr lang="en-US" sz="1900" dirty="0" smtClean="0"/>
              <a:t>They noticed some of the teams already using GitHub. </a:t>
            </a:r>
          </a:p>
          <a:p>
            <a:pPr lvl="1"/>
            <a:r>
              <a:rPr lang="en-US" sz="1900" dirty="0" smtClean="0"/>
              <a:t>Having all their code in one place makes it easier to for them to collaborate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“GitHub allowed us to store our company’s code in a central corporately controlled system” </a:t>
            </a:r>
            <a:r>
              <a:rPr lang="en-US" sz="2000" b="1" dirty="0" smtClean="0">
                <a:solidFill>
                  <a:srgbClr val="002060"/>
                </a:solidFill>
              </a:rPr>
              <a:t>Joe Fuller, CIO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Dominion </a:t>
            </a:r>
            <a:r>
              <a:rPr lang="en-US" dirty="0" smtClean="0"/>
              <a:t>Enterprises – Case Study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9192199" y="2269124"/>
            <a:ext cx="872298" cy="1241398"/>
            <a:chOff x="9192199" y="2689748"/>
            <a:chExt cx="872298" cy="1241398"/>
          </a:xfrm>
        </p:grpSpPr>
        <p:pic>
          <p:nvPicPr>
            <p:cNvPr id="21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/>
          <p:cNvGrpSpPr/>
          <p:nvPr/>
        </p:nvGrpSpPr>
        <p:grpSpPr>
          <a:xfrm>
            <a:off x="7332919" y="2284952"/>
            <a:ext cx="872298" cy="1241398"/>
            <a:chOff x="9192199" y="2689748"/>
            <a:chExt cx="872298" cy="1241398"/>
          </a:xfrm>
        </p:grpSpPr>
        <p:pic>
          <p:nvPicPr>
            <p:cNvPr id="33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/>
          <p:cNvGrpSpPr/>
          <p:nvPr/>
        </p:nvGrpSpPr>
        <p:grpSpPr>
          <a:xfrm>
            <a:off x="9192199" y="4513312"/>
            <a:ext cx="872298" cy="1241398"/>
            <a:chOff x="9192199" y="2689748"/>
            <a:chExt cx="872298" cy="1241398"/>
          </a:xfrm>
        </p:grpSpPr>
        <p:pic>
          <p:nvPicPr>
            <p:cNvPr id="39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3" name="Group 42"/>
          <p:cNvGrpSpPr/>
          <p:nvPr/>
        </p:nvGrpSpPr>
        <p:grpSpPr>
          <a:xfrm>
            <a:off x="7332919" y="4529140"/>
            <a:ext cx="872298" cy="1241398"/>
            <a:chOff x="9192199" y="2689748"/>
            <a:chExt cx="872298" cy="1241398"/>
          </a:xfrm>
        </p:grpSpPr>
        <p:pic>
          <p:nvPicPr>
            <p:cNvPr id="44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/>
          <p:cNvGrpSpPr/>
          <p:nvPr/>
        </p:nvGrpSpPr>
        <p:grpSpPr>
          <a:xfrm>
            <a:off x="11078912" y="3098180"/>
            <a:ext cx="872298" cy="1241398"/>
            <a:chOff x="9192199" y="2689748"/>
            <a:chExt cx="872298" cy="1241398"/>
          </a:xfrm>
        </p:grpSpPr>
        <p:pic>
          <p:nvPicPr>
            <p:cNvPr id="49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3" name="Group 52"/>
          <p:cNvGrpSpPr/>
          <p:nvPr/>
        </p:nvGrpSpPr>
        <p:grpSpPr>
          <a:xfrm>
            <a:off x="5699190" y="3098180"/>
            <a:ext cx="872298" cy="1241398"/>
            <a:chOff x="9192199" y="2689748"/>
            <a:chExt cx="872298" cy="1241398"/>
          </a:xfrm>
        </p:grpSpPr>
        <p:pic>
          <p:nvPicPr>
            <p:cNvPr id="54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2689749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2689748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199" y="3271917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ملف:Person icon BLACK-01.svg - ويكيبيديا"/>
            <p:cNvPicPr>
              <a:picLocks noChangeAspect="1" noChangeArrowheads="1"/>
            </p:cNvPicPr>
            <p:nvPr/>
          </p:nvPicPr>
          <p:blipFill>
            <a:blip r:embed="rId2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45183" y="3271916"/>
              <a:ext cx="619314" cy="659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What is GitHub? Why we need it?. What Exactly GitHub Is? | by Divya  Maddipudi | Medium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5" t="18955" r="11424" b="19808"/>
          <a:stretch/>
        </p:blipFill>
        <p:spPr bwMode="auto">
          <a:xfrm>
            <a:off x="7513423" y="3679607"/>
            <a:ext cx="2298090" cy="67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enkin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224" y="1997090"/>
            <a:ext cx="2075688" cy="1037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6261831" y="2743200"/>
            <a:ext cx="1251592" cy="12667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8871075" y="3314482"/>
            <a:ext cx="527024" cy="460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8088280" y="3257969"/>
            <a:ext cx="735710" cy="517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8939215" y="4258963"/>
            <a:ext cx="402080" cy="836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8025279" y="4267810"/>
            <a:ext cx="760244" cy="9047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>
            <a:off x="9825085" y="3835898"/>
            <a:ext cx="1358028" cy="2447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6430492" y="3775148"/>
            <a:ext cx="1082931" cy="305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83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8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522" t="26814" r="35241" b="22059"/>
          <a:stretch/>
        </p:blipFill>
        <p:spPr>
          <a:xfrm>
            <a:off x="519620" y="1326489"/>
            <a:ext cx="10396004" cy="504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6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597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Version Control – What and Why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Version Control System 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GitHub and </a:t>
            </a:r>
            <a:r>
              <a:rPr lang="en-US" dirty="0" err="1" smtClean="0"/>
              <a:t>Git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Case Study: Dominion Enterprises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Git</a:t>
            </a:r>
            <a:r>
              <a:rPr lang="en-US" dirty="0" smtClean="0"/>
              <a:t> Features</a:t>
            </a:r>
          </a:p>
          <a:p>
            <a:pPr>
              <a:lnSpc>
                <a:spcPct val="150000"/>
              </a:lnSpc>
            </a:pPr>
            <a:r>
              <a:rPr lang="en-US" dirty="0" err="1" smtClean="0"/>
              <a:t>Git</a:t>
            </a:r>
            <a:r>
              <a:rPr lang="en-US" dirty="0" smtClean="0"/>
              <a:t> Operations and Commands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2104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Allows distributed development of code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Every developer has a local copy of the entire development history and changes are copied from one repository to another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97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63824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Compatible with current systems and protocols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SVN and SVK repositories can be directly accessed using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Git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-SVN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21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7708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Supports non-linear development of software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Includes various techniques to navigate and visualize non-linear development history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7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64252" y="1395805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It takes only few seconds to create and merge branches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Master branch always contains production quality code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81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96211" y="1406880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4105656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Uses lossless compression technique to compress data on the client’s side</a:t>
            </a:r>
          </a:p>
        </p:txBody>
      </p:sp>
    </p:spTree>
    <p:extLst>
      <p:ext uri="{BB962C8B-B14F-4D97-AF65-F5344CB8AC3E}">
        <p14:creationId xmlns:p14="http://schemas.microsoft.com/office/powerpoint/2010/main" val="413156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6843" y="4170761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Fetching data from local repository is 100 times faster than remote repository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Git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is one order of magnitude faster than other VCS tools  </a:t>
            </a:r>
          </a:p>
        </p:txBody>
      </p:sp>
    </p:spTree>
    <p:extLst>
      <p:ext uri="{BB962C8B-B14F-4D97-AF65-F5344CB8AC3E}">
        <p14:creationId xmlns:p14="http://schemas.microsoft.com/office/powerpoint/2010/main" val="173997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77123" y="4072381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You can modify its source code according to your needs</a:t>
            </a:r>
          </a:p>
        </p:txBody>
      </p:sp>
    </p:spTree>
    <p:extLst>
      <p:ext uri="{BB962C8B-B14F-4D97-AF65-F5344CB8AC3E}">
        <p14:creationId xmlns:p14="http://schemas.microsoft.com/office/powerpoint/2010/main" val="399510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7708" y="4072381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On events of system crash, the lost data can be easily recovered from any local repositories of the collaborators</a:t>
            </a:r>
          </a:p>
        </p:txBody>
      </p:sp>
    </p:spTree>
    <p:extLst>
      <p:ext uri="{BB962C8B-B14F-4D97-AF65-F5344CB8AC3E}">
        <p14:creationId xmlns:p14="http://schemas.microsoft.com/office/powerpoint/2010/main" val="393356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400828" y="4077918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Uses SHA1 to name and identify objects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Every file and commit is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checksummed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and is retrieved by its checksum at time of checkout </a:t>
            </a:r>
          </a:p>
        </p:txBody>
      </p:sp>
    </p:spTree>
    <p:extLst>
      <p:ext uri="{BB962C8B-B14F-4D97-AF65-F5344CB8AC3E}">
        <p14:creationId xmlns:p14="http://schemas.microsoft.com/office/powerpoint/2010/main" val="362100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37" t="27173" r="33385" b="23494"/>
          <a:stretch/>
        </p:blipFill>
        <p:spPr>
          <a:xfrm>
            <a:off x="435070" y="1406880"/>
            <a:ext cx="11041930" cy="5074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94804" y="4077918"/>
            <a:ext cx="1837944" cy="2086128"/>
          </a:xfrm>
          <a:prstGeom prst="rect">
            <a:avLst/>
          </a:prstGeom>
          <a:noFill/>
          <a:ln w="57150">
            <a:solidFill>
              <a:srgbClr val="FF95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35070" y="1395805"/>
            <a:ext cx="11563221" cy="2047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Released under GPL’s license (It is for free)</a:t>
            </a:r>
            <a:endParaRPr lang="en-US" sz="2000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All heavy lifting is done on client-side, hence a lot of money can be saved on costly servers</a:t>
            </a:r>
            <a:endParaRPr lang="en-US" sz="2000" dirty="0" smtClean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– What and Why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Repository?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 directory of storage space where your projects can live.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can be local to a folder on your computer, or an online storage space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There are two main types of repositories: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Central Repository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Local </a:t>
            </a:r>
            <a:r>
              <a:rPr lang="en-US" dirty="0"/>
              <a:t>Repository</a:t>
            </a:r>
            <a:endParaRPr lang="en-US" dirty="0" smtClean="0"/>
          </a:p>
          <a:p>
            <a:pPr lvl="1"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26" name="Picture 2" descr="Metadata Repository Basics: From Database to Data Architecture - DATA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3162" y="3129614"/>
            <a:ext cx="3355397" cy="25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36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Central </a:t>
            </a:r>
            <a:r>
              <a:rPr lang="en-US" dirty="0" smtClean="0"/>
              <a:t>and Local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555" t="26472" r="31468" b="22546"/>
          <a:stretch/>
        </p:blipFill>
        <p:spPr>
          <a:xfrm>
            <a:off x="687134" y="1500237"/>
            <a:ext cx="10789866" cy="4992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168896" y="2852928"/>
            <a:ext cx="301752" cy="2468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23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Operations and Commands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Operations </a:t>
            </a:r>
            <a:r>
              <a:rPr lang="en-US" dirty="0" smtClean="0"/>
              <a:t>and </a:t>
            </a:r>
            <a:r>
              <a:rPr lang="en-US" dirty="0"/>
              <a:t>Commands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182" t="27388" r="39364" b="24227"/>
          <a:stretch/>
        </p:blipFill>
        <p:spPr>
          <a:xfrm>
            <a:off x="1456724" y="1406880"/>
            <a:ext cx="8528524" cy="47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603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Repositories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5807" y="1963682"/>
            <a:ext cx="6262484" cy="54675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Create your central repository on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50" name="Picture 2" descr="What is Git and Github? | Coding Abb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7" b="22676"/>
          <a:stretch/>
        </p:blipFill>
        <p:spPr bwMode="auto">
          <a:xfrm>
            <a:off x="2352020" y="1659396"/>
            <a:ext cx="3124953" cy="93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rabajando con Git: Eliminar ramas locales y remotas. Vabadu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30747" r="21033" b="30548"/>
          <a:stretch/>
        </p:blipFill>
        <p:spPr bwMode="auto">
          <a:xfrm>
            <a:off x="2432116" y="3582186"/>
            <a:ext cx="2516956" cy="109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735807" y="4129039"/>
            <a:ext cx="6262484" cy="106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/>
              <a:t>Install </a:t>
            </a:r>
            <a:r>
              <a:rPr lang="en-US" sz="2600" dirty="0" err="1" smtClean="0"/>
              <a:t>git</a:t>
            </a:r>
            <a:r>
              <a:rPr lang="en-US" sz="2600" dirty="0" smtClean="0"/>
              <a:t> on your local machine and use “</a:t>
            </a:r>
            <a:r>
              <a:rPr lang="en-US" sz="2600" dirty="0" err="1" smtClean="0"/>
              <a:t>git</a:t>
            </a:r>
            <a:r>
              <a:rPr lang="en-US" sz="2600" dirty="0" smtClean="0"/>
              <a:t> </a:t>
            </a:r>
            <a:r>
              <a:rPr lang="en-US" sz="2600" dirty="0" err="1" smtClean="0"/>
              <a:t>init</a:t>
            </a:r>
            <a:r>
              <a:rPr lang="en-US" sz="2600" dirty="0" smtClean="0"/>
              <a:t>” to create local repository</a:t>
            </a:r>
            <a:endParaRPr lang="en-US" sz="2600" dirty="0"/>
          </a:p>
        </p:txBody>
      </p:sp>
      <p:sp>
        <p:nvSpPr>
          <p:cNvPr id="6" name="Rounded Rectangle 5"/>
          <p:cNvSpPr/>
          <p:nvPr/>
        </p:nvSpPr>
        <p:spPr>
          <a:xfrm>
            <a:off x="5735807" y="3657600"/>
            <a:ext cx="1400284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andara" panose="020E0502030303020204" pitchFamily="34" charset="0"/>
              </a:rPr>
              <a:t>git</a:t>
            </a:r>
            <a:r>
              <a:rPr lang="en-US" sz="2000" b="1" dirty="0" smtClean="0">
                <a:latin typeface="Candara" panose="020E0502030303020204" pitchFamily="34" charset="0"/>
              </a:rPr>
              <a:t> </a:t>
            </a:r>
            <a:r>
              <a:rPr lang="en-US" sz="2000" b="1" dirty="0" err="1" smtClean="0">
                <a:latin typeface="Candara" panose="020E0502030303020204" pitchFamily="34" charset="0"/>
              </a:rPr>
              <a:t>init</a:t>
            </a:r>
            <a:endParaRPr lang="en-US" sz="2000" b="1" dirty="0">
              <a:latin typeface="Candara" panose="020E0502030303020204" pitchFamily="34" charset="0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735807" y="5661177"/>
            <a:ext cx="6262484" cy="1060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dirty="0" smtClean="0"/>
              <a:t>Download or clone your repository from GitHub using “</a:t>
            </a:r>
            <a:r>
              <a:rPr lang="en-US" sz="2600" dirty="0" err="1" smtClean="0"/>
              <a:t>git</a:t>
            </a:r>
            <a:r>
              <a:rPr lang="en-US" sz="2600" dirty="0" smtClean="0"/>
              <a:t> clone”</a:t>
            </a:r>
            <a:endParaRPr lang="en-US" sz="2600" dirty="0"/>
          </a:p>
        </p:txBody>
      </p:sp>
      <p:sp>
        <p:nvSpPr>
          <p:cNvPr id="11" name="Rounded Rectangle 10"/>
          <p:cNvSpPr/>
          <p:nvPr/>
        </p:nvSpPr>
        <p:spPr>
          <a:xfrm>
            <a:off x="5735807" y="5189738"/>
            <a:ext cx="1400284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Candara" panose="020E0502030303020204" pitchFamily="34" charset="0"/>
              </a:rPr>
              <a:t>git</a:t>
            </a:r>
            <a:r>
              <a:rPr lang="en-US" sz="2000" b="1" dirty="0" smtClean="0">
                <a:latin typeface="Candara" panose="020E0502030303020204" pitchFamily="34" charset="0"/>
              </a:rPr>
              <a:t> clone</a:t>
            </a:r>
            <a:endParaRPr lang="en-US" sz="2000" b="1" dirty="0">
              <a:latin typeface="Candara" panose="020E0502030303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189617" y="5014496"/>
            <a:ext cx="130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andara" panose="020E0502030303020204" pitchFamily="34" charset="0"/>
              </a:rPr>
              <a:t>OR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499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Syncing Repositories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2" descr="What is Git and Github? | Coding Abby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47" b="22676"/>
          <a:stretch/>
        </p:blipFill>
        <p:spPr bwMode="auto">
          <a:xfrm>
            <a:off x="2352020" y="1659396"/>
            <a:ext cx="3124953" cy="93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rabajando con Git: Eliminar ramas locales y remotas. Vabadu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2" t="30747" r="21033" b="30548"/>
          <a:stretch/>
        </p:blipFill>
        <p:spPr bwMode="auto">
          <a:xfrm>
            <a:off x="2432116" y="3582186"/>
            <a:ext cx="2516956" cy="109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Up-Down Arrow 8"/>
          <p:cNvSpPr/>
          <p:nvPr/>
        </p:nvSpPr>
        <p:spPr>
          <a:xfrm>
            <a:off x="3621024" y="2487169"/>
            <a:ext cx="594360" cy="1095018"/>
          </a:xfrm>
          <a:prstGeom prst="upDownArrow">
            <a:avLst>
              <a:gd name="adj1" fmla="val 31538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660136" y="1963681"/>
            <a:ext cx="6338155" cy="21419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sz="2000" dirty="0" smtClean="0"/>
              <a:t>Use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add origin &lt;link&gt;” to add remote repo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Pull files with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pull”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Push your changes into central repo with “</a:t>
            </a:r>
            <a:r>
              <a:rPr lang="en-US" sz="2000" dirty="0" err="1" smtClean="0"/>
              <a:t>git</a:t>
            </a:r>
            <a:r>
              <a:rPr lang="en-US" sz="2000" dirty="0" smtClean="0"/>
              <a:t> push”</a:t>
            </a:r>
            <a:endParaRPr lang="en-US" sz="2000" dirty="0"/>
          </a:p>
        </p:txBody>
      </p:sp>
      <p:sp>
        <p:nvSpPr>
          <p:cNvPr id="11" name="Up-Down Arrow 10"/>
          <p:cNvSpPr/>
          <p:nvPr/>
        </p:nvSpPr>
        <p:spPr>
          <a:xfrm>
            <a:off x="4398547" y="2470059"/>
            <a:ext cx="594360" cy="1112127"/>
          </a:xfrm>
          <a:prstGeom prst="upDownArrow">
            <a:avLst>
              <a:gd name="adj1" fmla="val 31538"/>
              <a:gd name="adj2" fmla="val 5000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39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Changes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12064" y="1472184"/>
            <a:ext cx="1658835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Candara" panose="020E0502030303020204" pitchFamily="34" charset="0"/>
              </a:rPr>
              <a:t>git</a:t>
            </a:r>
            <a:r>
              <a:rPr lang="en-US" sz="2400" b="1" dirty="0" smtClean="0">
                <a:latin typeface="Candara" panose="020E0502030303020204" pitchFamily="34" charset="0"/>
              </a:rPr>
              <a:t> status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12064" y="2731008"/>
            <a:ext cx="1658835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Candara" panose="020E0502030303020204" pitchFamily="34" charset="0"/>
              </a:rPr>
              <a:t>git</a:t>
            </a:r>
            <a:r>
              <a:rPr lang="en-US" sz="2400" b="1" dirty="0" smtClean="0">
                <a:latin typeface="Candara" panose="020E0502030303020204" pitchFamily="34" charset="0"/>
              </a:rPr>
              <a:t> add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12064" y="3989832"/>
            <a:ext cx="1658835" cy="4714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Candara" panose="020E0502030303020204" pitchFamily="34" charset="0"/>
              </a:rPr>
              <a:t>git</a:t>
            </a:r>
            <a:r>
              <a:rPr lang="en-US" sz="2400" b="1" dirty="0" smtClean="0">
                <a:latin typeface="Candara" panose="020E0502030303020204" pitchFamily="34" charset="0"/>
              </a:rPr>
              <a:t> commit</a:t>
            </a:r>
            <a:endParaRPr lang="en-US" sz="2400" b="1" dirty="0">
              <a:latin typeface="Candara" panose="020E0502030303020204" pitchFamily="34" charset="0"/>
            </a:endParaRPr>
          </a:p>
        </p:txBody>
      </p:sp>
      <p:pic>
        <p:nvPicPr>
          <p:cNvPr id="3074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67" y="1436195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104" y="1431560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741" y="1426925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378" y="1422290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520440" y="1325880"/>
            <a:ext cx="2779776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193280" y="1330682"/>
            <a:ext cx="4392168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Tells you which files are added to the index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15" name="Picture 2" descr="page Icon - Download page Icon 579442 | Noun Project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467" y="2836521"/>
            <a:ext cx="648637" cy="64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3520440" y="2726206"/>
            <a:ext cx="2779776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93280" y="2731008"/>
            <a:ext cx="4392168" cy="850392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Lets you add files to your index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3076" name="Picture 4" descr="3,541 Index Card Stock Vector Illustration and Royalty Free Index Card  Clipart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6" t="21304" r="29391" b="23374"/>
          <a:stretch/>
        </p:blipFill>
        <p:spPr bwMode="auto">
          <a:xfrm>
            <a:off x="5306598" y="2836521"/>
            <a:ext cx="608093" cy="6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502166" y="2699174"/>
            <a:ext cx="5293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+</a:t>
            </a:r>
            <a:endParaRPr lang="en-US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193280" y="4131334"/>
            <a:ext cx="4392168" cy="2196314"/>
          </a:xfrm>
          <a:prstGeom prst="rect">
            <a:avLst/>
          </a:prstGeom>
          <a:noFill/>
          <a:ln w="28575">
            <a:solidFill>
              <a:srgbClr val="8888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Lets you add files to your index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19781" t="58453" r="54261" b="22578"/>
          <a:stretch/>
        </p:blipFill>
        <p:spPr>
          <a:xfrm>
            <a:off x="2308458" y="4253817"/>
            <a:ext cx="4747263" cy="195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939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Development - Branching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267022"/>
            <a:ext cx="11650767" cy="4746091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Branches are pointers to a specific commit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Branches are of two types: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Local branches</a:t>
            </a:r>
          </a:p>
          <a:p>
            <a:pPr lvl="1">
              <a:lnSpc>
                <a:spcPct val="200000"/>
              </a:lnSpc>
            </a:pPr>
            <a:r>
              <a:rPr lang="en-US" dirty="0" smtClean="0"/>
              <a:t>Remote-tracking branches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786" y="2648500"/>
            <a:ext cx="5084086" cy="256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62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Development -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267022"/>
            <a:ext cx="11650767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It is a way to combine the work of different branches together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Allows to branch off, develop a new feature and combine it back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826" y="3802215"/>
            <a:ext cx="3724795" cy="2362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172" y="2945084"/>
            <a:ext cx="4515480" cy="33818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808208" y="6013113"/>
            <a:ext cx="270444" cy="313818"/>
          </a:xfrm>
          <a:prstGeom prst="rect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563172" y="2935223"/>
            <a:ext cx="461640" cy="313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310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Development - Rebasing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267022"/>
            <a:ext cx="11650767" cy="474609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This is also a way of combining the work between different branches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It can be used to make a linear sequence of commits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563172" y="2935223"/>
            <a:ext cx="461640" cy="3138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679" y="3063396"/>
            <a:ext cx="5372850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9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Control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03536" y="1585939"/>
            <a:ext cx="3294756" cy="47460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Version control is the management of changes to documents, computer programs, large websites, and other collections of information.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These changes are usually named “versions”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263" t="27097" r="46599" b="24648"/>
          <a:stretch/>
        </p:blipFill>
        <p:spPr>
          <a:xfrm>
            <a:off x="82867" y="1368144"/>
            <a:ext cx="8620669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124" name="Picture 4" descr="Git's local repository and remote repository -- confusing concepts - Stack  Overflo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59" y="1207300"/>
            <a:ext cx="6629400" cy="543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32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195" t="27848" r="31203" b="30544"/>
          <a:stretch/>
        </p:blipFill>
        <p:spPr>
          <a:xfrm>
            <a:off x="448578" y="1539551"/>
            <a:ext cx="11448663" cy="428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32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Storing Versions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993" t="41247" r="33691" b="24558"/>
          <a:stretch/>
        </p:blipFill>
        <p:spPr>
          <a:xfrm>
            <a:off x="932507" y="2716039"/>
            <a:ext cx="10664890" cy="35176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507" y="1230154"/>
            <a:ext cx="10130828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Snapshots of all versions are properly documented and stored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Versions are also named accurately 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6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79422" y="1326353"/>
            <a:ext cx="11027121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>
                <a:latin typeface="Candara" panose="020E0502030303020204" pitchFamily="34" charset="0"/>
              </a:rPr>
              <a:t>In any case if your central server crashes, a backup is always available in your local servers</a:t>
            </a:r>
            <a:endParaRPr lang="en-US" sz="2200" dirty="0">
              <a:latin typeface="Candara" panose="020E0502030303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467" t="34163" r="34255" b="23048"/>
          <a:stretch/>
        </p:blipFill>
        <p:spPr>
          <a:xfrm>
            <a:off x="760352" y="2050609"/>
            <a:ext cx="10475137" cy="440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5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ABC6A-2D16-4FDA-A467-49B315B1E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2025E-0EFA-4093-9753-D4E5A82BE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694630" y="1874067"/>
            <a:ext cx="1629623" cy="353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38912" y="1774962"/>
            <a:ext cx="69951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Candara" panose="020E0502030303020204" pitchFamily="34" charset="0"/>
              </a:rPr>
              <a:t>When you change version –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VCS provides with proper description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What exactly was changed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dara" panose="020E0502030303020204" pitchFamily="34" charset="0"/>
              </a:rPr>
              <a:t>When it was changed and by whom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Candara" panose="020E0502030303020204" pitchFamily="34" charset="0"/>
              </a:rPr>
              <a:t>You can analyze how your project evolved between versions </a:t>
            </a:r>
          </a:p>
          <a:p>
            <a:pPr>
              <a:lnSpc>
                <a:spcPct val="150000"/>
              </a:lnSpc>
            </a:pP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3481" t="31684" r="34880" b="30824"/>
          <a:stretch/>
        </p:blipFill>
        <p:spPr>
          <a:xfrm>
            <a:off x="7434072" y="1774962"/>
            <a:ext cx="3957456" cy="385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8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Version Control </a:t>
            </a:r>
            <a:r>
              <a:rPr lang="en-US" dirty="0" smtClean="0"/>
              <a:t>System 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6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1738</TotalTime>
  <Words>757</Words>
  <Application>Microsoft Office PowerPoint</Application>
  <PresentationFormat>Widescreen</PresentationFormat>
  <Paragraphs>166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Candara</vt:lpstr>
      <vt:lpstr>Office Theme</vt:lpstr>
      <vt:lpstr>Version Control Systems</vt:lpstr>
      <vt:lpstr>Outline</vt:lpstr>
      <vt:lpstr>Version Control – What and Why</vt:lpstr>
      <vt:lpstr>Version Control System</vt:lpstr>
      <vt:lpstr>Collaboration</vt:lpstr>
      <vt:lpstr>Storing Versions</vt:lpstr>
      <vt:lpstr>Backup</vt:lpstr>
      <vt:lpstr>Analyze</vt:lpstr>
      <vt:lpstr>Version Control System Tools</vt:lpstr>
      <vt:lpstr>Version Control System Tools</vt:lpstr>
      <vt:lpstr>Git and GitHub</vt:lpstr>
      <vt:lpstr>Git vs GitHub</vt:lpstr>
      <vt:lpstr>Git and GitHub</vt:lpstr>
      <vt:lpstr>Case Study: Dominion Enterprises</vt:lpstr>
      <vt:lpstr>Dominion Enterprises – Case Study</vt:lpstr>
      <vt:lpstr>Dominion Enterprises – Case Study</vt:lpstr>
      <vt:lpstr>Git Features</vt:lpstr>
      <vt:lpstr>What is Git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Git Features</vt:lpstr>
      <vt:lpstr>What is a Repository?</vt:lpstr>
      <vt:lpstr>Central and Local Repository</vt:lpstr>
      <vt:lpstr>Git Operations and Commands</vt:lpstr>
      <vt:lpstr>Git Operations and Commands</vt:lpstr>
      <vt:lpstr>Creating Repositories</vt:lpstr>
      <vt:lpstr>Syncing Repositories</vt:lpstr>
      <vt:lpstr>Making Changes</vt:lpstr>
      <vt:lpstr>Parallel Development - Branching</vt:lpstr>
      <vt:lpstr>Parallel Development - Merging</vt:lpstr>
      <vt:lpstr>Parallel Development - Rebasing</vt:lpstr>
      <vt:lpstr>Git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81</cp:revision>
  <cp:lastPrinted>2021-10-18T07:27:50Z</cp:lastPrinted>
  <dcterms:created xsi:type="dcterms:W3CDTF">2021-10-12T10:09:12Z</dcterms:created>
  <dcterms:modified xsi:type="dcterms:W3CDTF">2022-03-14T06:20:18Z</dcterms:modified>
</cp:coreProperties>
</file>